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85" r:id="rId2"/>
    <p:sldId id="403" r:id="rId3"/>
    <p:sldId id="404" r:id="rId4"/>
    <p:sldId id="405" r:id="rId5"/>
    <p:sldId id="406" r:id="rId6"/>
    <p:sldId id="409" r:id="rId7"/>
    <p:sldId id="410" r:id="rId8"/>
    <p:sldId id="445" r:id="rId9"/>
    <p:sldId id="411" r:id="rId10"/>
    <p:sldId id="446" r:id="rId11"/>
    <p:sldId id="413" r:id="rId12"/>
    <p:sldId id="447" r:id="rId13"/>
    <p:sldId id="414" r:id="rId14"/>
    <p:sldId id="415" r:id="rId15"/>
    <p:sldId id="416" r:id="rId16"/>
    <p:sldId id="417" r:id="rId17"/>
    <p:sldId id="418" r:id="rId18"/>
    <p:sldId id="419" r:id="rId19"/>
    <p:sldId id="423" r:id="rId20"/>
    <p:sldId id="421" r:id="rId21"/>
    <p:sldId id="454" r:id="rId22"/>
    <p:sldId id="455" r:id="rId23"/>
    <p:sldId id="456" r:id="rId24"/>
    <p:sldId id="457" r:id="rId25"/>
    <p:sldId id="453" r:id="rId26"/>
    <p:sldId id="449" r:id="rId27"/>
    <p:sldId id="400" r:id="rId28"/>
    <p:sldId id="422" r:id="rId29"/>
    <p:sldId id="450" r:id="rId30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9E34"/>
    <a:srgbClr val="838787"/>
    <a:srgbClr val="FBA627"/>
    <a:srgbClr val="2F528F"/>
    <a:srgbClr val="000000"/>
    <a:srgbClr val="008200"/>
    <a:srgbClr val="1F5B4F"/>
    <a:srgbClr val="D0353A"/>
    <a:srgbClr val="7F7F7F"/>
    <a:srgbClr val="A94C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102" autoAdjust="0"/>
    <p:restoredTop sz="94660"/>
  </p:normalViewPr>
  <p:slideViewPr>
    <p:cSldViewPr snapToGrid="0">
      <p:cViewPr varScale="1">
        <p:scale>
          <a:sx n="64" d="100"/>
          <a:sy n="64" d="100"/>
        </p:scale>
        <p:origin x="45" y="25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CFC8C-8DC3-4BB9-A93D-88135DF73800}" type="datetimeFigureOut">
              <a:rPr lang="en-GB" smtClean="0"/>
              <a:t>23/11/2017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A46D1-5C4C-428F-98F7-C675D6DDABC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44064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CFC8C-8DC3-4BB9-A93D-88135DF73800}" type="datetimeFigureOut">
              <a:rPr lang="en-GB" smtClean="0"/>
              <a:t>23/11/2017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A46D1-5C4C-428F-98F7-C675D6DDABC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79258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CFC8C-8DC3-4BB9-A93D-88135DF73800}" type="datetimeFigureOut">
              <a:rPr lang="en-GB" smtClean="0"/>
              <a:t>23/11/2017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A46D1-5C4C-428F-98F7-C675D6DDABC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60864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371351" y="341273"/>
            <a:ext cx="8372725" cy="922986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  <a:latin typeface="DK More Or Less" pitchFamily="50" charset="0"/>
              </a:defRPr>
            </a:lvl1pPr>
          </a:lstStyle>
          <a:p>
            <a:r>
              <a:rPr lang="en-US" dirty="0"/>
              <a:t>Title </a:t>
            </a:r>
            <a:r>
              <a:rPr lang="en-US" dirty="0" err="1"/>
              <a:t>heRE</a:t>
            </a:r>
            <a:r>
              <a:rPr lang="en-US" dirty="0"/>
              <a:t>		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		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388679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CFC8C-8DC3-4BB9-A93D-88135DF73800}" type="datetimeFigureOut">
              <a:rPr lang="en-GB" smtClean="0"/>
              <a:t>23/11/2017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A46D1-5C4C-428F-98F7-C675D6DDABC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62150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CFC8C-8DC3-4BB9-A93D-88135DF73800}" type="datetimeFigureOut">
              <a:rPr lang="en-GB" smtClean="0"/>
              <a:t>23/11/2017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A46D1-5C4C-428F-98F7-C675D6DDABC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86925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06524" y="365125"/>
            <a:ext cx="7848863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CFC8C-8DC3-4BB9-A93D-88135DF73800}" type="datetimeFigureOut">
              <a:rPr lang="en-GB" smtClean="0"/>
              <a:t>23/11/2017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A46D1-5C4C-428F-98F7-C675D6DDABC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47826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CFC8C-8DC3-4BB9-A93D-88135DF73800}" type="datetimeFigureOut">
              <a:rPr lang="en-GB" smtClean="0"/>
              <a:t>23/11/2017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A46D1-5C4C-428F-98F7-C675D6DDABC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34633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CFC8C-8DC3-4BB9-A93D-88135DF73800}" type="datetimeFigureOut">
              <a:rPr lang="en-GB" smtClean="0"/>
              <a:t>23/11/2017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A46D1-5C4C-428F-98F7-C675D6DDABC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30232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CFC8C-8DC3-4BB9-A93D-88135DF73800}" type="datetimeFigureOut">
              <a:rPr lang="en-GB" smtClean="0"/>
              <a:t>23/11/2017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A46D1-5C4C-428F-98F7-C675D6DDABC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71702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CFC8C-8DC3-4BB9-A93D-88135DF73800}" type="datetimeFigureOut">
              <a:rPr lang="en-GB" smtClean="0"/>
              <a:t>23/11/2017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A46D1-5C4C-428F-98F7-C675D6DDABC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26081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1C8DFCA-8E99-42BF-9344-551246DD0D60}"/>
              </a:ext>
            </a:extLst>
          </p:cNvPr>
          <p:cNvSpPr/>
          <p:nvPr userDrawn="1"/>
        </p:nvSpPr>
        <p:spPr>
          <a:xfrm>
            <a:off x="0" y="-71562"/>
            <a:ext cx="12515353" cy="771277"/>
          </a:xfrm>
          <a:prstGeom prst="rect">
            <a:avLst/>
          </a:prstGeom>
          <a:solidFill>
            <a:srgbClr val="452E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ECFC8C-8DC3-4BB9-A93D-88135DF73800}" type="datetimeFigureOut">
              <a:rPr lang="en-GB" smtClean="0"/>
              <a:t>23/11/2017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BA46D1-5C4C-428F-98F7-C675D6DDABCC}" type="slidenum">
              <a:rPr lang="en-GB" smtClean="0"/>
              <a:t>‹#›</a:t>
            </a:fld>
            <a:endParaRPr lang="en-GB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37137D0-DB29-4D13-B639-F480A556F09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/>
          <a:srcRect l="87739" b="-4721"/>
          <a:stretch/>
        </p:blipFill>
        <p:spPr>
          <a:xfrm>
            <a:off x="-57955" y="439115"/>
            <a:ext cx="12573308" cy="1008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6833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4F37D-C33E-4C16-84D7-33EDE4E055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333" y="385361"/>
            <a:ext cx="11365253" cy="922986"/>
          </a:xfrm>
        </p:spPr>
        <p:txBody>
          <a:bodyPr/>
          <a:lstStyle/>
          <a:p>
            <a:pPr algn="ctr"/>
            <a:r>
              <a:rPr lang="en-GB" dirty="0"/>
              <a:t>Live coding session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D70D443-5143-422B-8E16-9C6A14CD8932}"/>
              </a:ext>
            </a:extLst>
          </p:cNvPr>
          <p:cNvGrpSpPr/>
          <p:nvPr/>
        </p:nvGrpSpPr>
        <p:grpSpPr>
          <a:xfrm>
            <a:off x="4912047" y="4009257"/>
            <a:ext cx="4454020" cy="2111827"/>
            <a:chOff x="5896810" y="1975223"/>
            <a:chExt cx="4454020" cy="211182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D25E631-F329-4ABD-A6F0-BAC8907FEF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20762"/>
            <a:stretch/>
          </p:blipFill>
          <p:spPr>
            <a:xfrm>
              <a:off x="5896810" y="1975223"/>
              <a:ext cx="2338409" cy="2111827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40DD32D-3656-42A0-974C-9FB6E5F948A3}"/>
                </a:ext>
              </a:extLst>
            </p:cNvPr>
            <p:cNvSpPr txBox="1"/>
            <p:nvPr/>
          </p:nvSpPr>
          <p:spPr>
            <a:xfrm>
              <a:off x="7152025" y="2396415"/>
              <a:ext cx="31988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fr-FR"/>
              </a:defPPr>
              <a:lvl1pPr algn="ctr">
                <a:defRPr sz="1400">
                  <a:solidFill>
                    <a:srgbClr val="FAC125"/>
                  </a:solidFill>
                  <a:latin typeface="a•space Light" panose="02000500000000000000" pitchFamily="2" charset="0"/>
                </a:defRPr>
              </a:lvl1pPr>
            </a:lstStyle>
            <a:p>
              <a:r>
                <a:rPr lang="en-US" sz="1800" dirty="0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@tpierrain (use case driven)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8C3CE22D-E0BE-4484-9117-2964FFDE0316}"/>
              </a:ext>
            </a:extLst>
          </p:cNvPr>
          <p:cNvSpPr txBox="1"/>
          <p:nvPr/>
        </p:nvSpPr>
        <p:spPr>
          <a:xfrm>
            <a:off x="1349456" y="1900988"/>
            <a:ext cx="9493087" cy="21082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GB" sz="1100" dirty="0">
              <a:solidFill>
                <a:schemeClr val="bg1"/>
              </a:solidFill>
              <a:latin typeface="a•space Light" panose="02000500000000000000" pitchFamily="2" charset="0"/>
            </a:endParaRPr>
          </a:p>
          <a:p>
            <a:pPr algn="ctr"/>
            <a:r>
              <a:rPr lang="en-GB" sz="5400" b="1" dirty="0">
                <a:solidFill>
                  <a:schemeClr val="bg1"/>
                </a:solidFill>
                <a:latin typeface="DK More Or Less" pitchFamily="50" charset="0"/>
              </a:rPr>
              <a:t>Hexagonal Architecture </a:t>
            </a:r>
            <a:br>
              <a:rPr lang="en-GB" sz="5400" b="1" dirty="0">
                <a:solidFill>
                  <a:schemeClr val="bg1"/>
                </a:solidFill>
                <a:latin typeface="DK More Or Less" pitchFamily="50" charset="0"/>
              </a:rPr>
            </a:br>
            <a:r>
              <a:rPr lang="en-GB" sz="5400" b="1" dirty="0">
                <a:solidFill>
                  <a:srgbClr val="FE9E34"/>
                </a:solidFill>
                <a:latin typeface="DK More Or Less" pitchFamily="50" charset="0"/>
              </a:rPr>
              <a:t>From scratch</a:t>
            </a:r>
          </a:p>
          <a:p>
            <a:pPr algn="ctr"/>
            <a:endParaRPr lang="en-GB" sz="1200" dirty="0">
              <a:solidFill>
                <a:srgbClr val="FFC825"/>
              </a:solidFill>
              <a:latin typeface="a•space Light" panose="02000500000000000000" pitchFamily="2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2C7AE4C-A4F4-4B94-B838-BCDBE288D1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1528" y="5959638"/>
            <a:ext cx="1674864" cy="681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4232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09E87-D31C-4DBF-AEE4-2943F8312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Hexagonal Architecture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9EFAD8-9EAB-4988-8F2F-BE555205A4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6800" y="1778400"/>
            <a:ext cx="8849427" cy="49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0542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09E87-D31C-4DBF-AEE4-2943F8312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Hexagonal Architecture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10A0E1-5CD7-47BD-BC51-A717DFC55F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6800" y="1778400"/>
            <a:ext cx="8759142" cy="495000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9DFEA00-E4A2-4FCB-AF1A-25C8614AA369}"/>
              </a:ext>
            </a:extLst>
          </p:cNvPr>
          <p:cNvCxnSpPr>
            <a:cxnSpLocks/>
          </p:cNvCxnSpPr>
          <p:nvPr/>
        </p:nvCxnSpPr>
        <p:spPr>
          <a:xfrm>
            <a:off x="4412974" y="2130950"/>
            <a:ext cx="930302" cy="1137036"/>
          </a:xfrm>
          <a:prstGeom prst="straightConnector1">
            <a:avLst/>
          </a:prstGeom>
          <a:ln w="76200">
            <a:solidFill>
              <a:srgbClr val="FBA62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2BEA38F-8147-45FB-8247-D6B528FB0A4A}"/>
              </a:ext>
            </a:extLst>
          </p:cNvPr>
          <p:cNvCxnSpPr>
            <a:cxnSpLocks/>
          </p:cNvCxnSpPr>
          <p:nvPr/>
        </p:nvCxnSpPr>
        <p:spPr>
          <a:xfrm flipH="1">
            <a:off x="6990522" y="2194560"/>
            <a:ext cx="658633" cy="1193358"/>
          </a:xfrm>
          <a:prstGeom prst="straightConnector1">
            <a:avLst/>
          </a:prstGeom>
          <a:ln w="76200">
            <a:solidFill>
              <a:srgbClr val="FBA62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1">
            <a:extLst>
              <a:ext uri="{FF2B5EF4-FFF2-40B4-BE49-F238E27FC236}">
                <a16:creationId xmlns:a16="http://schemas.microsoft.com/office/drawing/2014/main" id="{FEC483DD-3B81-4A25-9285-1694A96DD43C}"/>
              </a:ext>
            </a:extLst>
          </p:cNvPr>
          <p:cNvSpPr txBox="1">
            <a:spLocks/>
          </p:cNvSpPr>
          <p:nvPr/>
        </p:nvSpPr>
        <p:spPr>
          <a:xfrm>
            <a:off x="747422" y="1776481"/>
            <a:ext cx="3196425" cy="41551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DK More Or Less" pitchFamily="50" charset="0"/>
                <a:ea typeface="+mj-ea"/>
                <a:cs typeface="+mj-cs"/>
              </a:defRPr>
            </a:lvl1pPr>
          </a:lstStyle>
          <a:p>
            <a:r>
              <a:rPr lang="en-GB" dirty="0">
                <a:solidFill>
                  <a:srgbClr val="FBA627"/>
                </a:solidFill>
              </a:rPr>
              <a:t>Dependencies</a:t>
            </a:r>
          </a:p>
          <a:p>
            <a:r>
              <a:rPr lang="en-GB" dirty="0">
                <a:solidFill>
                  <a:srgbClr val="FBA627"/>
                </a:solidFill>
              </a:rPr>
              <a:t>Always</a:t>
            </a:r>
          </a:p>
          <a:p>
            <a:r>
              <a:rPr lang="en-GB" dirty="0">
                <a:solidFill>
                  <a:srgbClr val="FBA627"/>
                </a:solidFill>
              </a:rPr>
              <a:t>Toward</a:t>
            </a:r>
          </a:p>
          <a:p>
            <a:r>
              <a:rPr lang="en-GB" dirty="0">
                <a:solidFill>
                  <a:srgbClr val="FBA627"/>
                </a:solidFill>
              </a:rPr>
              <a:t>The inside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1EE6E89-32EB-4104-9449-CB97EE1A66BE}"/>
              </a:ext>
            </a:extLst>
          </p:cNvPr>
          <p:cNvCxnSpPr>
            <a:cxnSpLocks/>
          </p:cNvCxnSpPr>
          <p:nvPr/>
        </p:nvCxnSpPr>
        <p:spPr>
          <a:xfrm flipV="1">
            <a:off x="4608443" y="5160397"/>
            <a:ext cx="572494" cy="985960"/>
          </a:xfrm>
          <a:prstGeom prst="straightConnector1">
            <a:avLst/>
          </a:prstGeom>
          <a:ln w="76200">
            <a:solidFill>
              <a:srgbClr val="FBA62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C71866F-B049-4B72-B402-36AA1007607E}"/>
              </a:ext>
            </a:extLst>
          </p:cNvPr>
          <p:cNvCxnSpPr>
            <a:cxnSpLocks/>
          </p:cNvCxnSpPr>
          <p:nvPr/>
        </p:nvCxnSpPr>
        <p:spPr>
          <a:xfrm flipH="1" flipV="1">
            <a:off x="6885491" y="5216057"/>
            <a:ext cx="649890" cy="930300"/>
          </a:xfrm>
          <a:prstGeom prst="straightConnector1">
            <a:avLst/>
          </a:prstGeom>
          <a:ln w="76200">
            <a:solidFill>
              <a:srgbClr val="FBA62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C8DE247E-E92F-4E68-8E61-BF38A08E959F}"/>
              </a:ext>
            </a:extLst>
          </p:cNvPr>
          <p:cNvSpPr txBox="1">
            <a:spLocks/>
          </p:cNvSpPr>
          <p:nvPr/>
        </p:nvSpPr>
        <p:spPr>
          <a:xfrm>
            <a:off x="8802692" y="3267986"/>
            <a:ext cx="3196425" cy="2032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DK More Or Less" pitchFamily="50" charset="0"/>
                <a:ea typeface="+mj-ea"/>
                <a:cs typeface="+mj-cs"/>
              </a:defRPr>
            </a:lvl1pPr>
          </a:lstStyle>
          <a:p>
            <a:pPr algn="ctr"/>
            <a:r>
              <a:rPr lang="en-GB" sz="2400" strike="sngStrike" dirty="0"/>
              <a:t>DIP principle</a:t>
            </a:r>
          </a:p>
          <a:p>
            <a:pPr algn="ctr"/>
            <a:endParaRPr lang="en-GB" sz="2400" strike="sngStrike" dirty="0"/>
          </a:p>
          <a:p>
            <a:pPr algn="ctr"/>
            <a:r>
              <a:rPr lang="en-GB" sz="2400" dirty="0"/>
              <a:t>“</a:t>
            </a:r>
            <a:r>
              <a:rPr lang="fr-FR" sz="2400" dirty="0"/>
              <a:t>C</a:t>
            </a:r>
            <a:r>
              <a:rPr lang="en-GB" sz="2400" dirty="0" err="1"/>
              <a:t>onfigurable</a:t>
            </a:r>
            <a:r>
              <a:rPr lang="en-GB" sz="2400" dirty="0"/>
              <a:t> dependencies”</a:t>
            </a:r>
          </a:p>
        </p:txBody>
      </p:sp>
    </p:spTree>
    <p:extLst>
      <p:ext uri="{BB962C8B-B14F-4D97-AF65-F5344CB8AC3E}">
        <p14:creationId xmlns:p14="http://schemas.microsoft.com/office/powerpoint/2010/main" val="12557163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09E87-D31C-4DBF-AEE4-2943F8312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Hexagonal Architecture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7BA42B3-0102-4161-A8D8-FB5A1339C6CC}"/>
              </a:ext>
            </a:extLst>
          </p:cNvPr>
          <p:cNvSpPr txBox="1">
            <a:spLocks/>
          </p:cNvSpPr>
          <p:nvPr/>
        </p:nvSpPr>
        <p:spPr>
          <a:xfrm>
            <a:off x="222636" y="3546283"/>
            <a:ext cx="3315693" cy="14868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DK More Or Less" pitchFamily="50" charset="0"/>
                <a:ea typeface="+mj-ea"/>
                <a:cs typeface="+mj-cs"/>
              </a:defRPr>
            </a:lvl1pPr>
          </a:lstStyle>
          <a:p>
            <a:pPr algn="ctr"/>
            <a:r>
              <a:rPr lang="en-GB" dirty="0"/>
              <a:t>Ports</a:t>
            </a:r>
          </a:p>
          <a:p>
            <a:pPr algn="ctr"/>
            <a:r>
              <a:rPr lang="en-GB" dirty="0">
                <a:solidFill>
                  <a:srgbClr val="FBA627"/>
                </a:solidFill>
              </a:rPr>
              <a:t>IN the</a:t>
            </a:r>
          </a:p>
          <a:p>
            <a:pPr algn="ctr"/>
            <a:r>
              <a:rPr lang="en-GB" dirty="0">
                <a:solidFill>
                  <a:srgbClr val="FBA627"/>
                </a:solidFill>
              </a:rPr>
              <a:t>domain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C56E9BB-9711-4FDF-802C-48FD85E0AC1F}"/>
              </a:ext>
            </a:extLst>
          </p:cNvPr>
          <p:cNvSpPr txBox="1">
            <a:spLocks/>
          </p:cNvSpPr>
          <p:nvPr/>
        </p:nvSpPr>
        <p:spPr>
          <a:xfrm>
            <a:off x="8922687" y="3579758"/>
            <a:ext cx="3196425" cy="14199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DK More Or Less" pitchFamily="50" charset="0"/>
                <a:ea typeface="+mj-ea"/>
                <a:cs typeface="+mj-cs"/>
              </a:defRPr>
            </a:lvl1pPr>
          </a:lstStyle>
          <a:p>
            <a:pPr algn="ctr"/>
            <a:r>
              <a:rPr lang="en-GB" dirty="0"/>
              <a:t>Adapters</a:t>
            </a:r>
            <a:r>
              <a:rPr lang="en-GB" dirty="0">
                <a:solidFill>
                  <a:srgbClr val="FBA627"/>
                </a:solidFill>
              </a:rPr>
              <a:t> </a:t>
            </a:r>
          </a:p>
          <a:p>
            <a:pPr algn="ctr"/>
            <a:r>
              <a:rPr lang="en-GB" dirty="0">
                <a:solidFill>
                  <a:srgbClr val="FBA627"/>
                </a:solidFill>
              </a:rPr>
              <a:t>IN the </a:t>
            </a:r>
          </a:p>
          <a:p>
            <a:pPr algn="ctr"/>
            <a:r>
              <a:rPr lang="en-GB" dirty="0">
                <a:solidFill>
                  <a:srgbClr val="FBA627"/>
                </a:solidFill>
              </a:rPr>
              <a:t>Infra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55F1F60-C0A6-4EF9-B748-3380E5D16FD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12" t="4663" r="13286" b="4884"/>
          <a:stretch/>
        </p:blipFill>
        <p:spPr>
          <a:xfrm>
            <a:off x="2931319" y="1743075"/>
            <a:ext cx="6329363" cy="4929188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67D89BFD-416D-4B2D-AAEE-F552F01D323C}"/>
              </a:ext>
            </a:extLst>
          </p:cNvPr>
          <p:cNvSpPr/>
          <p:nvPr/>
        </p:nvSpPr>
        <p:spPr>
          <a:xfrm>
            <a:off x="1678781" y="2998602"/>
            <a:ext cx="300038" cy="300038"/>
          </a:xfrm>
          <a:prstGeom prst="ellipse">
            <a:avLst/>
          </a:prstGeom>
          <a:noFill/>
          <a:ln w="349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5767DED-A781-42C6-8CD5-BB820F20E75A}"/>
              </a:ext>
            </a:extLst>
          </p:cNvPr>
          <p:cNvCxnSpPr>
            <a:cxnSpLocks/>
            <a:stCxn id="10" idx="4"/>
          </p:cNvCxnSpPr>
          <p:nvPr/>
        </p:nvCxnSpPr>
        <p:spPr>
          <a:xfrm>
            <a:off x="1828800" y="3298640"/>
            <a:ext cx="0" cy="350043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Parallelogram 15">
            <a:extLst>
              <a:ext uri="{FF2B5EF4-FFF2-40B4-BE49-F238E27FC236}">
                <a16:creationId xmlns:a16="http://schemas.microsoft.com/office/drawing/2014/main" id="{14A50AC8-8ACB-4E0B-8C74-2AA44B59D595}"/>
              </a:ext>
            </a:extLst>
          </p:cNvPr>
          <p:cNvSpPr/>
          <p:nvPr/>
        </p:nvSpPr>
        <p:spPr>
          <a:xfrm>
            <a:off x="9933524" y="2941775"/>
            <a:ext cx="1174750" cy="637983"/>
          </a:xfrm>
          <a:prstGeom prst="parallelogram">
            <a:avLst/>
          </a:prstGeom>
          <a:solidFill>
            <a:srgbClr val="8387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Parallelogram 16">
            <a:extLst>
              <a:ext uri="{FF2B5EF4-FFF2-40B4-BE49-F238E27FC236}">
                <a16:creationId xmlns:a16="http://schemas.microsoft.com/office/drawing/2014/main" id="{AD1871C4-89B4-4825-AC63-5EA95390466A}"/>
              </a:ext>
            </a:extLst>
          </p:cNvPr>
          <p:cNvSpPr/>
          <p:nvPr/>
        </p:nvSpPr>
        <p:spPr>
          <a:xfrm>
            <a:off x="10117932" y="2816628"/>
            <a:ext cx="1174750" cy="637983"/>
          </a:xfrm>
          <a:prstGeom prst="parallelogram">
            <a:avLst/>
          </a:prstGeom>
          <a:solidFill>
            <a:srgbClr val="FE9E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88156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09E87-D31C-4DBF-AEE4-2943F8312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Hexagonal Architecture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1DF5F7-CBEA-488E-844B-792E6A1E246D}"/>
              </a:ext>
            </a:extLst>
          </p:cNvPr>
          <p:cNvSpPr txBox="1"/>
          <p:nvPr/>
        </p:nvSpPr>
        <p:spPr>
          <a:xfrm>
            <a:off x="655982" y="1806495"/>
            <a:ext cx="10880035" cy="453569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8000" dirty="0">
                <a:solidFill>
                  <a:srgbClr val="FBA627"/>
                </a:solidFill>
                <a:latin typeface="DK More Or Less" pitchFamily="50" charset="0"/>
              </a:rPr>
              <a:t>Ports</a:t>
            </a:r>
            <a:r>
              <a:rPr lang="en-US" sz="8000" dirty="0">
                <a:solidFill>
                  <a:schemeClr val="bg1"/>
                </a:solidFill>
                <a:latin typeface="DK More Or Less" pitchFamily="50" charset="0"/>
              </a:rPr>
              <a:t> And </a:t>
            </a:r>
            <a:r>
              <a:rPr lang="en-US" sz="8000" dirty="0">
                <a:solidFill>
                  <a:srgbClr val="FBA627"/>
                </a:solidFill>
                <a:latin typeface="DK More Or Less" pitchFamily="50" charset="0"/>
              </a:rPr>
              <a:t>adapters</a:t>
            </a:r>
          </a:p>
          <a:p>
            <a:pPr algn="ctr"/>
            <a:r>
              <a:rPr lang="en-US" sz="4800" dirty="0">
                <a:solidFill>
                  <a:schemeClr val="bg1">
                    <a:lumMod val="50000"/>
                  </a:schemeClr>
                </a:solidFill>
                <a:latin typeface="DK More Or Less" pitchFamily="50" charset="0"/>
              </a:rPr>
              <a:t>To go IN</a:t>
            </a:r>
          </a:p>
          <a:p>
            <a:pPr algn="ctr"/>
            <a:r>
              <a:rPr lang="en-US" sz="4800" dirty="0">
                <a:solidFill>
                  <a:schemeClr val="bg1">
                    <a:lumMod val="50000"/>
                  </a:schemeClr>
                </a:solidFill>
                <a:latin typeface="DK More Or Less" pitchFamily="50" charset="0"/>
              </a:rPr>
              <a:t>To go Out</a:t>
            </a:r>
          </a:p>
        </p:txBody>
      </p:sp>
    </p:spTree>
    <p:extLst>
      <p:ext uri="{BB962C8B-B14F-4D97-AF65-F5344CB8AC3E}">
        <p14:creationId xmlns:p14="http://schemas.microsoft.com/office/powerpoint/2010/main" val="22204753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09E87-D31C-4DBF-AEE4-2943F8312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Hexagonal Architecture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33879D-441D-43DF-A318-8846C2F2D7F7}"/>
              </a:ext>
            </a:extLst>
          </p:cNvPr>
          <p:cNvSpPr txBox="1"/>
          <p:nvPr/>
        </p:nvSpPr>
        <p:spPr>
          <a:xfrm>
            <a:off x="655982" y="1806494"/>
            <a:ext cx="10880035" cy="421916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8000" dirty="0">
                <a:solidFill>
                  <a:schemeClr val="bg1"/>
                </a:solidFill>
                <a:latin typeface="DK More Or Less" pitchFamily="50" charset="0"/>
              </a:rPr>
              <a:t>A </a:t>
            </a:r>
            <a:r>
              <a:rPr lang="en-US" sz="8000" dirty="0">
                <a:solidFill>
                  <a:srgbClr val="FBA627"/>
                </a:solidFill>
                <a:latin typeface="DK More Or Less" pitchFamily="50" charset="0"/>
              </a:rPr>
              <a:t>3 steps</a:t>
            </a:r>
            <a:r>
              <a:rPr lang="en-US" sz="8000" dirty="0">
                <a:solidFill>
                  <a:schemeClr val="bg1"/>
                </a:solidFill>
                <a:latin typeface="DK More Or Less" pitchFamily="50" charset="0"/>
              </a:rPr>
              <a:t> initialization</a:t>
            </a:r>
            <a:br>
              <a:rPr lang="en-US" sz="8000" dirty="0">
                <a:solidFill>
                  <a:schemeClr val="bg1"/>
                </a:solidFill>
                <a:latin typeface="DK More Or Less" pitchFamily="50" charset="0"/>
              </a:rPr>
            </a:br>
            <a:br>
              <a:rPr lang="en-US" sz="2400" dirty="0">
                <a:solidFill>
                  <a:schemeClr val="bg1"/>
                </a:solidFill>
                <a:latin typeface="DK More Or Less" pitchFamily="50" charset="0"/>
              </a:rPr>
            </a:br>
            <a:r>
              <a:rPr lang="en-US" sz="3600" dirty="0">
                <a:solidFill>
                  <a:srgbClr val="7F7F7F"/>
                </a:solidFill>
                <a:latin typeface="DK More Or Less" pitchFamily="50" charset="0"/>
              </a:rPr>
              <a:t>The “key ring” metaphor</a:t>
            </a:r>
            <a:endParaRPr lang="en-US" sz="8000" dirty="0">
              <a:solidFill>
                <a:srgbClr val="7F7F7F"/>
              </a:solidFill>
              <a:latin typeface="DK More Or Less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05167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09E87-D31C-4DBF-AEE4-2943F8312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Hexagonal Architecture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CBFCDE-17C7-497D-AF8B-1F36A1447B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2370" y="2168770"/>
            <a:ext cx="5852160" cy="43891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83FC2FC-4991-4A10-B53C-E979EA37E04A}"/>
              </a:ext>
            </a:extLst>
          </p:cNvPr>
          <p:cNvSpPr txBox="1"/>
          <p:nvPr/>
        </p:nvSpPr>
        <p:spPr>
          <a:xfrm>
            <a:off x="515815" y="2168770"/>
            <a:ext cx="3446584" cy="3951816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DK More Or Less" pitchFamily="50" charset="0"/>
              </a:rPr>
              <a:t>1. Instantiate the </a:t>
            </a:r>
            <a:r>
              <a:rPr lang="en-US" sz="3600" dirty="0">
                <a:solidFill>
                  <a:srgbClr val="FBA627"/>
                </a:solidFill>
                <a:latin typeface="DK More Or Less" pitchFamily="50" charset="0"/>
              </a:rPr>
              <a:t>”I need to go out” Adapters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8008068-0205-4C4D-9545-DEB972655141}"/>
              </a:ext>
            </a:extLst>
          </p:cNvPr>
          <p:cNvSpPr txBox="1"/>
          <p:nvPr/>
        </p:nvSpPr>
        <p:spPr>
          <a:xfrm>
            <a:off x="8409490" y="4618055"/>
            <a:ext cx="16822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>
                <a:solidFill>
                  <a:srgbClr val="116515"/>
                </a:solidFill>
                <a:latin typeface="DK More Or Less" pitchFamily="50" charset="0"/>
              </a:rPr>
              <a:t>Train Data</a:t>
            </a:r>
            <a:br>
              <a:rPr lang="en-GB" dirty="0">
                <a:solidFill>
                  <a:srgbClr val="116515"/>
                </a:solidFill>
                <a:latin typeface="DK More Or Less" pitchFamily="50" charset="0"/>
              </a:rPr>
            </a:br>
            <a:r>
              <a:rPr lang="en-GB" dirty="0">
                <a:solidFill>
                  <a:srgbClr val="116515"/>
                </a:solidFill>
                <a:latin typeface="DK More Or Less" pitchFamily="50" charset="0"/>
              </a:rPr>
              <a:t>Service Adapter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61F0E5-CE77-4DE7-B3A4-C535CD38221D}"/>
              </a:ext>
            </a:extLst>
          </p:cNvPr>
          <p:cNvSpPr txBox="1"/>
          <p:nvPr/>
        </p:nvSpPr>
        <p:spPr>
          <a:xfrm>
            <a:off x="6969184" y="5629072"/>
            <a:ext cx="20863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>
                <a:solidFill>
                  <a:srgbClr val="A94CEC"/>
                </a:solidFill>
                <a:latin typeface="DK More Or Less" pitchFamily="50" charset="0"/>
              </a:rPr>
              <a:t>Booking Reference</a:t>
            </a:r>
            <a:br>
              <a:rPr lang="en-GB" dirty="0">
                <a:solidFill>
                  <a:srgbClr val="A94CEC"/>
                </a:solidFill>
                <a:latin typeface="DK More Or Less" pitchFamily="50" charset="0"/>
              </a:rPr>
            </a:br>
            <a:r>
              <a:rPr lang="en-GB" dirty="0">
                <a:solidFill>
                  <a:srgbClr val="A94CEC"/>
                </a:solidFill>
                <a:latin typeface="DK More Or Less" pitchFamily="50" charset="0"/>
              </a:rPr>
              <a:t>Service Adapter</a:t>
            </a:r>
          </a:p>
        </p:txBody>
      </p:sp>
    </p:spTree>
    <p:extLst>
      <p:ext uri="{BB962C8B-B14F-4D97-AF65-F5344CB8AC3E}">
        <p14:creationId xmlns:p14="http://schemas.microsoft.com/office/powerpoint/2010/main" val="15151975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09E87-D31C-4DBF-AEE4-2943F8312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Hexagonal Architecture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733491-8B8A-485E-942A-6B4400C53B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2000" y="2167200"/>
            <a:ext cx="5852160" cy="438912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29D0126-CC7A-4012-93F1-F3526A9BFF92}"/>
              </a:ext>
            </a:extLst>
          </p:cNvPr>
          <p:cNvSpPr txBox="1"/>
          <p:nvPr/>
        </p:nvSpPr>
        <p:spPr>
          <a:xfrm>
            <a:off x="515815" y="2168770"/>
            <a:ext cx="3446584" cy="3951816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DK More Or Less" pitchFamily="50" charset="0"/>
              </a:rPr>
              <a:t>2. Instantiate the </a:t>
            </a:r>
            <a:r>
              <a:rPr lang="en-US" sz="3600" dirty="0">
                <a:solidFill>
                  <a:srgbClr val="FBA627"/>
                </a:solidFill>
                <a:latin typeface="DK More Or Less" pitchFamily="50" charset="0"/>
              </a:rPr>
              <a:t>Hexagon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A5E48B-89CD-4077-9EFC-7B3B15255979}"/>
              </a:ext>
            </a:extLst>
          </p:cNvPr>
          <p:cNvSpPr txBox="1"/>
          <p:nvPr/>
        </p:nvSpPr>
        <p:spPr>
          <a:xfrm>
            <a:off x="8409490" y="4618055"/>
            <a:ext cx="16822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>
                <a:solidFill>
                  <a:srgbClr val="116515"/>
                </a:solidFill>
                <a:latin typeface="DK More Or Less" pitchFamily="50" charset="0"/>
              </a:rPr>
              <a:t>Train Data</a:t>
            </a:r>
            <a:br>
              <a:rPr lang="en-GB" dirty="0">
                <a:solidFill>
                  <a:srgbClr val="116515"/>
                </a:solidFill>
                <a:latin typeface="DK More Or Less" pitchFamily="50" charset="0"/>
              </a:rPr>
            </a:br>
            <a:r>
              <a:rPr lang="en-GB" dirty="0">
                <a:solidFill>
                  <a:srgbClr val="116515"/>
                </a:solidFill>
                <a:latin typeface="DK More Or Less" pitchFamily="50" charset="0"/>
              </a:rPr>
              <a:t>Service Adapter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25AD2C2-491A-4C80-82F6-01E61CC17F0D}"/>
              </a:ext>
            </a:extLst>
          </p:cNvPr>
          <p:cNvSpPr txBox="1"/>
          <p:nvPr/>
        </p:nvSpPr>
        <p:spPr>
          <a:xfrm>
            <a:off x="6969184" y="5629072"/>
            <a:ext cx="20863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>
                <a:solidFill>
                  <a:srgbClr val="A94CEC"/>
                </a:solidFill>
                <a:latin typeface="DK More Or Less" pitchFamily="50" charset="0"/>
              </a:rPr>
              <a:t>Booking Reference</a:t>
            </a:r>
            <a:br>
              <a:rPr lang="en-GB" dirty="0">
                <a:solidFill>
                  <a:srgbClr val="A94CEC"/>
                </a:solidFill>
                <a:latin typeface="DK More Or Less" pitchFamily="50" charset="0"/>
              </a:rPr>
            </a:br>
            <a:r>
              <a:rPr lang="en-GB" dirty="0">
                <a:solidFill>
                  <a:srgbClr val="A94CEC"/>
                </a:solidFill>
                <a:latin typeface="DK More Or Less" pitchFamily="50" charset="0"/>
              </a:rPr>
              <a:t>Service Adapter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D84F515-063D-4D8E-B5DD-742EE1887EB3}"/>
              </a:ext>
            </a:extLst>
          </p:cNvPr>
          <p:cNvSpPr txBox="1"/>
          <p:nvPr/>
        </p:nvSpPr>
        <p:spPr>
          <a:xfrm>
            <a:off x="6799708" y="3902715"/>
            <a:ext cx="12539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>
                <a:latin typeface="DK More Or Less" pitchFamily="50" charset="0"/>
              </a:rPr>
              <a:t>Web Ticket</a:t>
            </a:r>
            <a:br>
              <a:rPr lang="en-GB" dirty="0">
                <a:latin typeface="DK More Or Less" pitchFamily="50" charset="0"/>
              </a:rPr>
            </a:br>
            <a:r>
              <a:rPr lang="en-GB" dirty="0">
                <a:latin typeface="DK More Or Less" pitchFamily="50" charset="0"/>
              </a:rPr>
              <a:t>Manager</a:t>
            </a:r>
          </a:p>
        </p:txBody>
      </p:sp>
    </p:spTree>
    <p:extLst>
      <p:ext uri="{BB962C8B-B14F-4D97-AF65-F5344CB8AC3E}">
        <p14:creationId xmlns:p14="http://schemas.microsoft.com/office/powerpoint/2010/main" val="36727031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09E87-D31C-4DBF-AEE4-2943F8312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Hexagonal Architecture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9A4AE1-CA63-4DF2-A496-B4787702B4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2000" y="2167200"/>
            <a:ext cx="5852160" cy="43891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8521CDD-E7B8-448F-BE78-99489033D069}"/>
              </a:ext>
            </a:extLst>
          </p:cNvPr>
          <p:cNvSpPr txBox="1"/>
          <p:nvPr/>
        </p:nvSpPr>
        <p:spPr>
          <a:xfrm>
            <a:off x="515815" y="2168770"/>
            <a:ext cx="3446584" cy="3951816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DK More Or Less" pitchFamily="50" charset="0"/>
              </a:rPr>
              <a:t>3. Instantiate the </a:t>
            </a:r>
            <a:r>
              <a:rPr lang="en-US" sz="3600" dirty="0">
                <a:solidFill>
                  <a:srgbClr val="FBA627"/>
                </a:solidFill>
                <a:latin typeface="DK More Or Less" pitchFamily="50" charset="0"/>
              </a:rPr>
              <a:t>”I need to Enter” Adapters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C245F0-3312-439E-A52A-907EA4B6E1A2}"/>
              </a:ext>
            </a:extLst>
          </p:cNvPr>
          <p:cNvSpPr txBox="1"/>
          <p:nvPr/>
        </p:nvSpPr>
        <p:spPr>
          <a:xfrm>
            <a:off x="8409490" y="4618055"/>
            <a:ext cx="16822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>
                <a:solidFill>
                  <a:srgbClr val="116515"/>
                </a:solidFill>
                <a:latin typeface="DK More Or Less" pitchFamily="50" charset="0"/>
              </a:rPr>
              <a:t>Train Data</a:t>
            </a:r>
            <a:br>
              <a:rPr lang="en-GB" dirty="0">
                <a:solidFill>
                  <a:srgbClr val="116515"/>
                </a:solidFill>
                <a:latin typeface="DK More Or Less" pitchFamily="50" charset="0"/>
              </a:rPr>
            </a:br>
            <a:r>
              <a:rPr lang="en-GB" dirty="0">
                <a:solidFill>
                  <a:srgbClr val="116515"/>
                </a:solidFill>
                <a:latin typeface="DK More Or Less" pitchFamily="50" charset="0"/>
              </a:rPr>
              <a:t>Service Adapter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AA27527-3E4D-42BE-88AB-3BF9FAEE5583}"/>
              </a:ext>
            </a:extLst>
          </p:cNvPr>
          <p:cNvSpPr txBox="1"/>
          <p:nvPr/>
        </p:nvSpPr>
        <p:spPr>
          <a:xfrm>
            <a:off x="6969184" y="5629072"/>
            <a:ext cx="20863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>
                <a:solidFill>
                  <a:srgbClr val="A94CEC"/>
                </a:solidFill>
                <a:latin typeface="DK More Or Less" pitchFamily="50" charset="0"/>
              </a:rPr>
              <a:t>Booking Reference</a:t>
            </a:r>
            <a:br>
              <a:rPr lang="en-GB" dirty="0">
                <a:solidFill>
                  <a:srgbClr val="A94CEC"/>
                </a:solidFill>
                <a:latin typeface="DK More Or Less" pitchFamily="50" charset="0"/>
              </a:rPr>
            </a:br>
            <a:r>
              <a:rPr lang="en-GB" dirty="0">
                <a:solidFill>
                  <a:srgbClr val="A94CEC"/>
                </a:solidFill>
                <a:latin typeface="DK More Or Less" pitchFamily="50" charset="0"/>
              </a:rPr>
              <a:t>Service Adapter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5759F51-13EA-4011-A635-466AD144F87E}"/>
              </a:ext>
            </a:extLst>
          </p:cNvPr>
          <p:cNvSpPr txBox="1"/>
          <p:nvPr/>
        </p:nvSpPr>
        <p:spPr>
          <a:xfrm>
            <a:off x="6799708" y="3902715"/>
            <a:ext cx="12539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>
                <a:latin typeface="DK More Or Less" pitchFamily="50" charset="0"/>
              </a:rPr>
              <a:t>Web Ticket</a:t>
            </a:r>
            <a:br>
              <a:rPr lang="en-GB" dirty="0">
                <a:latin typeface="DK More Or Less" pitchFamily="50" charset="0"/>
              </a:rPr>
            </a:br>
            <a:r>
              <a:rPr lang="en-GB" dirty="0">
                <a:latin typeface="DK More Or Less" pitchFamily="50" charset="0"/>
              </a:rPr>
              <a:t>Manager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AA06DF-584D-484D-BC36-10D83D0BBC51}"/>
              </a:ext>
            </a:extLst>
          </p:cNvPr>
          <p:cNvSpPr txBox="1"/>
          <p:nvPr/>
        </p:nvSpPr>
        <p:spPr>
          <a:xfrm>
            <a:off x="5552231" y="5073147"/>
            <a:ext cx="17586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>
                <a:latin typeface="DK More Or Less" pitchFamily="50" charset="0"/>
              </a:rPr>
              <a:t>Reservation REST</a:t>
            </a:r>
            <a:br>
              <a:rPr lang="en-GB" dirty="0">
                <a:latin typeface="DK More Or Less" pitchFamily="50" charset="0"/>
              </a:rPr>
            </a:br>
            <a:r>
              <a:rPr lang="en-GB" dirty="0">
                <a:latin typeface="DK More Or Less" pitchFamily="50" charset="0"/>
              </a:rPr>
              <a:t>Adapter</a:t>
            </a:r>
          </a:p>
        </p:txBody>
      </p:sp>
    </p:spTree>
    <p:extLst>
      <p:ext uri="{BB962C8B-B14F-4D97-AF65-F5344CB8AC3E}">
        <p14:creationId xmlns:p14="http://schemas.microsoft.com/office/powerpoint/2010/main" val="39175634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09E87-D31C-4DBF-AEE4-2943F8312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Hexagonal Architecture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18BA6EA-B334-48D9-9A96-70B97CE670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2000" y="2167200"/>
            <a:ext cx="5852160" cy="438912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22ECD9F-F070-439D-A296-22F6052534EE}"/>
              </a:ext>
            </a:extLst>
          </p:cNvPr>
          <p:cNvSpPr txBox="1"/>
          <p:nvPr/>
        </p:nvSpPr>
        <p:spPr>
          <a:xfrm>
            <a:off x="922215" y="2168770"/>
            <a:ext cx="3446584" cy="3951816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DK More Or Less" pitchFamily="50" charset="0"/>
              </a:rPr>
              <a:t>All you keep in “your hand”</a:t>
            </a:r>
            <a:endParaRPr lang="en-US" sz="3600" dirty="0">
              <a:solidFill>
                <a:srgbClr val="FBA627"/>
              </a:solidFill>
              <a:latin typeface="DK More Or Less" pitchFamily="50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BC3CC71-2C92-4F3E-8A86-8DEE52773166}"/>
              </a:ext>
            </a:extLst>
          </p:cNvPr>
          <p:cNvSpPr txBox="1"/>
          <p:nvPr/>
        </p:nvSpPr>
        <p:spPr>
          <a:xfrm>
            <a:off x="4730210" y="3498347"/>
            <a:ext cx="17586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>
                <a:latin typeface="DK More Or Less" pitchFamily="50" charset="0"/>
              </a:rPr>
              <a:t>Reservation REST</a:t>
            </a:r>
            <a:br>
              <a:rPr lang="en-GB" dirty="0">
                <a:latin typeface="DK More Or Less" pitchFamily="50" charset="0"/>
              </a:rPr>
            </a:br>
            <a:r>
              <a:rPr lang="en-GB" dirty="0">
                <a:latin typeface="DK More Or Less" pitchFamily="50" charset="0"/>
              </a:rPr>
              <a:t>Adapter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F780876-10A3-4151-B6A0-030A99E9414C}"/>
              </a:ext>
            </a:extLst>
          </p:cNvPr>
          <p:cNvSpPr txBox="1"/>
          <p:nvPr/>
        </p:nvSpPr>
        <p:spPr>
          <a:xfrm>
            <a:off x="8409490" y="4618055"/>
            <a:ext cx="16822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>
                <a:solidFill>
                  <a:srgbClr val="116515"/>
                </a:solidFill>
                <a:latin typeface="DK More Or Less" pitchFamily="50" charset="0"/>
              </a:rPr>
              <a:t>Train Data</a:t>
            </a:r>
            <a:br>
              <a:rPr lang="en-GB" dirty="0">
                <a:solidFill>
                  <a:srgbClr val="116515"/>
                </a:solidFill>
                <a:latin typeface="DK More Or Less" pitchFamily="50" charset="0"/>
              </a:rPr>
            </a:br>
            <a:r>
              <a:rPr lang="en-GB" dirty="0">
                <a:solidFill>
                  <a:srgbClr val="116515"/>
                </a:solidFill>
                <a:latin typeface="DK More Or Less" pitchFamily="50" charset="0"/>
              </a:rPr>
              <a:t>Service Adapter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B181CF8-7F50-401B-A2B2-10583F74F403}"/>
              </a:ext>
            </a:extLst>
          </p:cNvPr>
          <p:cNvSpPr txBox="1"/>
          <p:nvPr/>
        </p:nvSpPr>
        <p:spPr>
          <a:xfrm>
            <a:off x="6969184" y="5629072"/>
            <a:ext cx="20863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>
                <a:solidFill>
                  <a:srgbClr val="A94CEC"/>
                </a:solidFill>
                <a:latin typeface="DK More Or Less" pitchFamily="50" charset="0"/>
              </a:rPr>
              <a:t>Booking Reference</a:t>
            </a:r>
            <a:br>
              <a:rPr lang="en-GB" dirty="0">
                <a:solidFill>
                  <a:srgbClr val="A94CEC"/>
                </a:solidFill>
                <a:latin typeface="DK More Or Less" pitchFamily="50" charset="0"/>
              </a:rPr>
            </a:br>
            <a:r>
              <a:rPr lang="en-GB" dirty="0">
                <a:solidFill>
                  <a:srgbClr val="A94CEC"/>
                </a:solidFill>
                <a:latin typeface="DK More Or Less" pitchFamily="50" charset="0"/>
              </a:rPr>
              <a:t>Service Adapter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D9D7876-601B-4401-887C-96AC74EB253D}"/>
              </a:ext>
            </a:extLst>
          </p:cNvPr>
          <p:cNvSpPr txBox="1"/>
          <p:nvPr/>
        </p:nvSpPr>
        <p:spPr>
          <a:xfrm>
            <a:off x="6799708" y="3902715"/>
            <a:ext cx="12539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>
                <a:latin typeface="DK More Or Less" pitchFamily="50" charset="0"/>
              </a:rPr>
              <a:t>Web Ticket</a:t>
            </a:r>
            <a:br>
              <a:rPr lang="en-GB" dirty="0">
                <a:latin typeface="DK More Or Less" pitchFamily="50" charset="0"/>
              </a:rPr>
            </a:br>
            <a:r>
              <a:rPr lang="en-GB" dirty="0">
                <a:latin typeface="DK More Or Less" pitchFamily="50" charset="0"/>
              </a:rPr>
              <a:t>Manager</a:t>
            </a:r>
          </a:p>
        </p:txBody>
      </p:sp>
    </p:spTree>
    <p:extLst>
      <p:ext uri="{BB962C8B-B14F-4D97-AF65-F5344CB8AC3E}">
        <p14:creationId xmlns:p14="http://schemas.microsoft.com/office/powerpoint/2010/main" val="22191758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09E87-D31C-4DBF-AEE4-2943F8312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Hexagonal Architecture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18BA6EA-B334-48D9-9A96-70B97CE670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2000" y="2167200"/>
            <a:ext cx="5852160" cy="438912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22ECD9F-F070-439D-A296-22F6052534EE}"/>
              </a:ext>
            </a:extLst>
          </p:cNvPr>
          <p:cNvSpPr txBox="1"/>
          <p:nvPr/>
        </p:nvSpPr>
        <p:spPr>
          <a:xfrm>
            <a:off x="515815" y="2168770"/>
            <a:ext cx="3446584" cy="3951816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DK More Or Less" pitchFamily="50" charset="0"/>
              </a:rPr>
              <a:t>All you keep in “your hand”</a:t>
            </a:r>
            <a:endParaRPr lang="en-US" sz="3600" dirty="0">
              <a:solidFill>
                <a:srgbClr val="FBA627"/>
              </a:solidFill>
              <a:latin typeface="DK More Or Less" pitchFamily="50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BC3CC71-2C92-4F3E-8A86-8DEE52773166}"/>
              </a:ext>
            </a:extLst>
          </p:cNvPr>
          <p:cNvSpPr txBox="1"/>
          <p:nvPr/>
        </p:nvSpPr>
        <p:spPr>
          <a:xfrm>
            <a:off x="4870371" y="3498347"/>
            <a:ext cx="18338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>
                <a:latin typeface="DK More Or Less" pitchFamily="50" charset="0"/>
              </a:rPr>
              <a:t>Seat Reservation </a:t>
            </a:r>
            <a:br>
              <a:rPr lang="en-GB" dirty="0">
                <a:latin typeface="DK More Or Less" pitchFamily="50" charset="0"/>
              </a:rPr>
            </a:br>
            <a:r>
              <a:rPr lang="en-GB" dirty="0">
                <a:latin typeface="DK More Or Less" pitchFamily="50" charset="0"/>
              </a:rPr>
              <a:t>Adapter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F780876-10A3-4151-B6A0-030A99E9414C}"/>
              </a:ext>
            </a:extLst>
          </p:cNvPr>
          <p:cNvSpPr txBox="1"/>
          <p:nvPr/>
        </p:nvSpPr>
        <p:spPr>
          <a:xfrm>
            <a:off x="8409490" y="4618055"/>
            <a:ext cx="16822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>
                <a:solidFill>
                  <a:srgbClr val="116515"/>
                </a:solidFill>
                <a:latin typeface="DK More Or Less" pitchFamily="50" charset="0"/>
              </a:rPr>
              <a:t>Train Data</a:t>
            </a:r>
            <a:br>
              <a:rPr lang="en-GB" dirty="0">
                <a:solidFill>
                  <a:srgbClr val="116515"/>
                </a:solidFill>
                <a:latin typeface="DK More Or Less" pitchFamily="50" charset="0"/>
              </a:rPr>
            </a:br>
            <a:r>
              <a:rPr lang="en-GB" dirty="0">
                <a:solidFill>
                  <a:srgbClr val="116515"/>
                </a:solidFill>
                <a:latin typeface="DK More Or Less" pitchFamily="50" charset="0"/>
              </a:rPr>
              <a:t>Service Adapter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B181CF8-7F50-401B-A2B2-10583F74F403}"/>
              </a:ext>
            </a:extLst>
          </p:cNvPr>
          <p:cNvSpPr txBox="1"/>
          <p:nvPr/>
        </p:nvSpPr>
        <p:spPr>
          <a:xfrm>
            <a:off x="6969184" y="5629072"/>
            <a:ext cx="20863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>
                <a:solidFill>
                  <a:srgbClr val="A94CEC"/>
                </a:solidFill>
                <a:latin typeface="DK More Or Less" pitchFamily="50" charset="0"/>
              </a:rPr>
              <a:t>Booking Reference</a:t>
            </a:r>
            <a:br>
              <a:rPr lang="en-GB" dirty="0">
                <a:solidFill>
                  <a:srgbClr val="A94CEC"/>
                </a:solidFill>
                <a:latin typeface="DK More Or Less" pitchFamily="50" charset="0"/>
              </a:rPr>
            </a:br>
            <a:r>
              <a:rPr lang="en-GB" dirty="0">
                <a:solidFill>
                  <a:srgbClr val="A94CEC"/>
                </a:solidFill>
                <a:latin typeface="DK More Or Less" pitchFamily="50" charset="0"/>
              </a:rPr>
              <a:t>Service Adapter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D9D7876-601B-4401-887C-96AC74EB253D}"/>
              </a:ext>
            </a:extLst>
          </p:cNvPr>
          <p:cNvSpPr txBox="1"/>
          <p:nvPr/>
        </p:nvSpPr>
        <p:spPr>
          <a:xfrm>
            <a:off x="6799708" y="3902715"/>
            <a:ext cx="12539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>
                <a:latin typeface="DK More Or Less" pitchFamily="50" charset="0"/>
              </a:rPr>
              <a:t>Web Ticket</a:t>
            </a:r>
            <a:br>
              <a:rPr lang="en-GB" dirty="0">
                <a:latin typeface="DK More Or Less" pitchFamily="50" charset="0"/>
              </a:rPr>
            </a:br>
            <a:r>
              <a:rPr lang="en-GB" dirty="0">
                <a:latin typeface="DK More Or Less" pitchFamily="50" charset="0"/>
              </a:rPr>
              <a:t>Manager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826DF06-7567-47AA-BC0C-4FDE697B2C18}"/>
              </a:ext>
            </a:extLst>
          </p:cNvPr>
          <p:cNvSpPr/>
          <p:nvPr/>
        </p:nvSpPr>
        <p:spPr>
          <a:xfrm>
            <a:off x="6485697" y="2429691"/>
            <a:ext cx="4441383" cy="4336869"/>
          </a:xfrm>
          <a:prstGeom prst="ellipse">
            <a:avLst/>
          </a:prstGeom>
          <a:solidFill>
            <a:schemeClr val="bg2"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3E09CF8-16D3-49BE-9A19-653823DC2E11}"/>
              </a:ext>
            </a:extLst>
          </p:cNvPr>
          <p:cNvSpPr/>
          <p:nvPr/>
        </p:nvSpPr>
        <p:spPr>
          <a:xfrm>
            <a:off x="10154160" y="2018211"/>
            <a:ext cx="936206" cy="474834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97C303C-684C-40A4-8656-08D8EB45294F}"/>
              </a:ext>
            </a:extLst>
          </p:cNvPr>
          <p:cNvSpPr/>
          <p:nvPr/>
        </p:nvSpPr>
        <p:spPr>
          <a:xfrm>
            <a:off x="4095206" y="6556321"/>
            <a:ext cx="7125788" cy="3626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16826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09E87-D31C-4DBF-AEE4-2943F8312A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9638" y="341273"/>
            <a:ext cx="8372725" cy="922986"/>
          </a:xfrm>
        </p:spPr>
        <p:txBody>
          <a:bodyPr/>
          <a:lstStyle/>
          <a:p>
            <a:pPr algn="ctr"/>
            <a:r>
              <a:rPr lang="en-GB" dirty="0"/>
              <a:t>Hexagonal Architecture FTW!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DCAA14-CB8C-4240-9FE3-CA8A6F6586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8265" y="1776808"/>
            <a:ext cx="8855470" cy="4950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3175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09E87-D31C-4DBF-AEE4-2943F8312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Hexagonal Architecture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4EF646-BD68-45DF-A786-16E9F93A5E61}"/>
              </a:ext>
            </a:extLst>
          </p:cNvPr>
          <p:cNvSpPr txBox="1"/>
          <p:nvPr/>
        </p:nvSpPr>
        <p:spPr>
          <a:xfrm>
            <a:off x="655983" y="1031631"/>
            <a:ext cx="10880035" cy="5627077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8000" dirty="0">
                <a:solidFill>
                  <a:schemeClr val="bg1"/>
                </a:solidFill>
                <a:latin typeface="DK More Or Less" pitchFamily="50" charset="0"/>
              </a:rPr>
              <a:t>To Put IT differently…</a:t>
            </a:r>
          </a:p>
        </p:txBody>
      </p:sp>
    </p:spTree>
    <p:extLst>
      <p:ext uri="{BB962C8B-B14F-4D97-AF65-F5344CB8AC3E}">
        <p14:creationId xmlns:p14="http://schemas.microsoft.com/office/powerpoint/2010/main" val="35665825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09E87-D31C-4DBF-AEE4-2943F8312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3 steps initialization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BE7069-807A-42B6-8564-4209355A32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6115" y="1655612"/>
            <a:ext cx="8472118" cy="525463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591E1F5-B493-4F47-873E-88012B3752B6}"/>
              </a:ext>
            </a:extLst>
          </p:cNvPr>
          <p:cNvSpPr txBox="1"/>
          <p:nvPr/>
        </p:nvSpPr>
        <p:spPr>
          <a:xfrm>
            <a:off x="515815" y="2168770"/>
            <a:ext cx="3446584" cy="3951816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DK More Or Less" pitchFamily="50" charset="0"/>
              </a:rPr>
              <a:t>1. Instantiate the </a:t>
            </a:r>
            <a:r>
              <a:rPr lang="en-US" sz="3600" dirty="0">
                <a:solidFill>
                  <a:srgbClr val="FBA627"/>
                </a:solidFill>
                <a:latin typeface="DK More Or Less" pitchFamily="50" charset="0"/>
              </a:rPr>
              <a:t>”I need to go out” Adapters</a:t>
            </a:r>
          </a:p>
        </p:txBody>
      </p:sp>
    </p:spTree>
    <p:extLst>
      <p:ext uri="{BB962C8B-B14F-4D97-AF65-F5344CB8AC3E}">
        <p14:creationId xmlns:p14="http://schemas.microsoft.com/office/powerpoint/2010/main" val="11600269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09E87-D31C-4DBF-AEE4-2943F8312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3 steps initialization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298BD2-B364-43FC-8CB1-D4D640FF78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3902" y="1656000"/>
            <a:ext cx="8488439" cy="5256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BCC7001-FF08-47B1-8955-0B5C1D355ADD}"/>
              </a:ext>
            </a:extLst>
          </p:cNvPr>
          <p:cNvSpPr txBox="1"/>
          <p:nvPr/>
        </p:nvSpPr>
        <p:spPr>
          <a:xfrm>
            <a:off x="515815" y="2168770"/>
            <a:ext cx="3446584" cy="3951816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DK More Or Less" pitchFamily="50" charset="0"/>
              </a:rPr>
              <a:t>2. Instantiate the </a:t>
            </a:r>
            <a:r>
              <a:rPr lang="en-US" sz="3600" dirty="0">
                <a:solidFill>
                  <a:srgbClr val="FBA627"/>
                </a:solidFill>
                <a:latin typeface="DK More Or Less" pitchFamily="50" charset="0"/>
              </a:rPr>
              <a:t>Hexagon</a:t>
            </a:r>
          </a:p>
        </p:txBody>
      </p:sp>
    </p:spTree>
    <p:extLst>
      <p:ext uri="{BB962C8B-B14F-4D97-AF65-F5344CB8AC3E}">
        <p14:creationId xmlns:p14="http://schemas.microsoft.com/office/powerpoint/2010/main" val="19785331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09E87-D31C-4DBF-AEE4-2943F8312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3 steps initialization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78C1569-E46F-4A94-A54F-3B4B16FD68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2400" y="1656000"/>
            <a:ext cx="8465571" cy="5256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6EC1D04-78B8-4E61-908A-32023EBE041F}"/>
              </a:ext>
            </a:extLst>
          </p:cNvPr>
          <p:cNvSpPr txBox="1"/>
          <p:nvPr/>
        </p:nvSpPr>
        <p:spPr>
          <a:xfrm>
            <a:off x="515815" y="2168770"/>
            <a:ext cx="3446584" cy="3951816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DK More Or Less" pitchFamily="50" charset="0"/>
              </a:rPr>
              <a:t>3. Instantiate the </a:t>
            </a:r>
            <a:r>
              <a:rPr lang="en-US" sz="3600" dirty="0">
                <a:solidFill>
                  <a:srgbClr val="FBA627"/>
                </a:solidFill>
                <a:latin typeface="DK More Or Less" pitchFamily="50" charset="0"/>
              </a:rPr>
              <a:t>”I need to Enter” Adapters</a:t>
            </a:r>
          </a:p>
        </p:txBody>
      </p:sp>
    </p:spTree>
    <p:extLst>
      <p:ext uri="{BB962C8B-B14F-4D97-AF65-F5344CB8AC3E}">
        <p14:creationId xmlns:p14="http://schemas.microsoft.com/office/powerpoint/2010/main" val="23900461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09E87-D31C-4DBF-AEE4-2943F8312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3 steps initialization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62485D-B174-441B-97A2-A734A57644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8302" y="1648049"/>
            <a:ext cx="8430590" cy="5256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1AD8881-337C-451B-873A-8D9978017C2D}"/>
              </a:ext>
            </a:extLst>
          </p:cNvPr>
          <p:cNvSpPr txBox="1"/>
          <p:nvPr/>
        </p:nvSpPr>
        <p:spPr>
          <a:xfrm>
            <a:off x="515815" y="2168770"/>
            <a:ext cx="3446584" cy="3951816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DK More Or Less" pitchFamily="50" charset="0"/>
              </a:rPr>
              <a:t>All you keep in “your hand”</a:t>
            </a:r>
            <a:endParaRPr lang="en-US" sz="3600" dirty="0">
              <a:solidFill>
                <a:srgbClr val="FBA627"/>
              </a:solidFill>
              <a:latin typeface="DK More Or Less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77013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09E87-D31C-4DBF-AEE4-2943F8312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Hexagonal Architecture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4EF646-BD68-45DF-A786-16E9F93A5E61}"/>
              </a:ext>
            </a:extLst>
          </p:cNvPr>
          <p:cNvSpPr txBox="1"/>
          <p:nvPr/>
        </p:nvSpPr>
        <p:spPr>
          <a:xfrm>
            <a:off x="655982" y="1031631"/>
            <a:ext cx="10880035" cy="5627077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8000" dirty="0">
                <a:solidFill>
                  <a:schemeClr val="bg1"/>
                </a:solidFill>
                <a:latin typeface="DK More Or Less" pitchFamily="50" charset="0"/>
              </a:rPr>
              <a:t>Let’s do it!</a:t>
            </a:r>
          </a:p>
        </p:txBody>
      </p:sp>
    </p:spTree>
    <p:extLst>
      <p:ext uri="{BB962C8B-B14F-4D97-AF65-F5344CB8AC3E}">
        <p14:creationId xmlns:p14="http://schemas.microsoft.com/office/powerpoint/2010/main" val="10409081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09E87-D31C-4DBF-AEE4-2943F8312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Hexagonal Architecture</a:t>
            </a:r>
          </a:p>
        </p:txBody>
      </p:sp>
    </p:spTree>
    <p:extLst>
      <p:ext uri="{BB962C8B-B14F-4D97-AF65-F5344CB8AC3E}">
        <p14:creationId xmlns:p14="http://schemas.microsoft.com/office/powerpoint/2010/main" val="27163618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F897B80-9F53-4ED8-98E6-DEE9DAF6CC42}"/>
              </a:ext>
            </a:extLst>
          </p:cNvPr>
          <p:cNvSpPr txBox="1"/>
          <p:nvPr/>
        </p:nvSpPr>
        <p:spPr>
          <a:xfrm>
            <a:off x="655982" y="1031631"/>
            <a:ext cx="10880035" cy="5627077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8000" dirty="0">
                <a:solidFill>
                  <a:schemeClr val="bg1"/>
                </a:solidFill>
                <a:latin typeface="DK More Or Less" pitchFamily="50" charset="0"/>
              </a:rPr>
              <a:t>Wrap-up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F6A6C35-8046-44FB-A50F-3B685832AB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376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09E87-D31C-4DBF-AEE4-2943F8312A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9638" y="341273"/>
            <a:ext cx="8372725" cy="922986"/>
          </a:xfrm>
        </p:spPr>
        <p:txBody>
          <a:bodyPr/>
          <a:lstStyle/>
          <a:p>
            <a:pPr algn="ctr"/>
            <a:r>
              <a:rPr lang="en-GB" dirty="0"/>
              <a:t>Wrap-up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674563-3D1F-4DD0-9F96-D6449BF422AA}"/>
              </a:ext>
            </a:extLst>
          </p:cNvPr>
          <p:cNvSpPr txBox="1"/>
          <p:nvPr/>
        </p:nvSpPr>
        <p:spPr>
          <a:xfrm>
            <a:off x="1382751" y="2162921"/>
            <a:ext cx="94898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  <a:latin typeface="DK More Or Less" pitchFamily="50" charset="0"/>
              </a:rPr>
              <a:t>Ease Outside-in TDD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4DCAC93-6B74-42ED-BEB3-A76068BC022D}"/>
              </a:ext>
            </a:extLst>
          </p:cNvPr>
          <p:cNvSpPr txBox="1">
            <a:spLocks/>
          </p:cNvSpPr>
          <p:nvPr/>
        </p:nvSpPr>
        <p:spPr>
          <a:xfrm>
            <a:off x="4787856" y="5501693"/>
            <a:ext cx="2616289" cy="9229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DK More Or Less" pitchFamily="50" charset="0"/>
                <a:ea typeface="+mj-ea"/>
                <a:cs typeface="+mj-cs"/>
              </a:defRPr>
            </a:lvl1pPr>
          </a:lstStyle>
          <a:p>
            <a:pPr algn="ctr"/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Merci ;-)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632495-191F-4CA4-A52A-B37F1998C2F7}"/>
              </a:ext>
            </a:extLst>
          </p:cNvPr>
          <p:cNvSpPr txBox="1"/>
          <p:nvPr/>
        </p:nvSpPr>
        <p:spPr>
          <a:xfrm>
            <a:off x="523415" y="3138008"/>
            <a:ext cx="110106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rgbClr val="FBA627"/>
                </a:solidFill>
                <a:latin typeface="DK More Or Less" pitchFamily="50" charset="0"/>
              </a:rPr>
              <a:t>Split Domain / Infra code</a:t>
            </a:r>
            <a:endParaRPr lang="en-US" sz="4800" dirty="0">
              <a:solidFill>
                <a:schemeClr val="bg1"/>
              </a:solidFill>
              <a:latin typeface="DK More Or Less" pitchFamily="50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39270C-B1B1-48CA-99C0-CB17DCFA67F7}"/>
              </a:ext>
            </a:extLst>
          </p:cNvPr>
          <p:cNvSpPr txBox="1"/>
          <p:nvPr/>
        </p:nvSpPr>
        <p:spPr>
          <a:xfrm>
            <a:off x="1382751" y="4113096"/>
            <a:ext cx="94898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  <a:latin typeface="DK More Or Less" pitchFamily="50" charset="0"/>
              </a:rPr>
              <a:t>Embrace Changes</a:t>
            </a:r>
          </a:p>
        </p:txBody>
      </p:sp>
    </p:spTree>
    <p:extLst>
      <p:ext uri="{BB962C8B-B14F-4D97-AF65-F5344CB8AC3E}">
        <p14:creationId xmlns:p14="http://schemas.microsoft.com/office/powerpoint/2010/main" val="884884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AF5C673-B57F-4801-B08C-188F35210DF8}"/>
              </a:ext>
            </a:extLst>
          </p:cNvPr>
          <p:cNvSpPr txBox="1"/>
          <p:nvPr/>
        </p:nvSpPr>
        <p:spPr>
          <a:xfrm>
            <a:off x="1351058" y="3449944"/>
            <a:ext cx="948988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DK More Or Less" pitchFamily="50" charset="0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0238601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24C54C8-51A1-43A6-8391-ABD84A19016B}"/>
              </a:ext>
            </a:extLst>
          </p:cNvPr>
          <p:cNvSpPr txBox="1"/>
          <p:nvPr/>
        </p:nvSpPr>
        <p:spPr>
          <a:xfrm>
            <a:off x="655982" y="1606062"/>
            <a:ext cx="10880035" cy="473612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8000" dirty="0">
                <a:solidFill>
                  <a:schemeClr val="bg1"/>
                </a:solidFill>
                <a:latin typeface="DK More Or Less" pitchFamily="50" charset="0"/>
              </a:rPr>
              <a:t>Hexagonal Architecture?</a:t>
            </a:r>
          </a:p>
        </p:txBody>
      </p:sp>
    </p:spTree>
    <p:extLst>
      <p:ext uri="{BB962C8B-B14F-4D97-AF65-F5344CB8AC3E}">
        <p14:creationId xmlns:p14="http://schemas.microsoft.com/office/powerpoint/2010/main" val="36800811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09E87-D31C-4DBF-AEE4-2943F8312A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9638" y="341273"/>
            <a:ext cx="8372725" cy="922986"/>
          </a:xfrm>
        </p:spPr>
        <p:txBody>
          <a:bodyPr/>
          <a:lstStyle/>
          <a:p>
            <a:pPr algn="ctr"/>
            <a:r>
              <a:rPr lang="en-GB" dirty="0"/>
              <a:t>Hexagonal architecture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FBDE46-127A-4CA0-A167-335FC79F4429}"/>
              </a:ext>
            </a:extLst>
          </p:cNvPr>
          <p:cNvSpPr txBox="1"/>
          <p:nvPr/>
        </p:nvSpPr>
        <p:spPr>
          <a:xfrm>
            <a:off x="655982" y="1606062"/>
            <a:ext cx="10880035" cy="157203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8000" dirty="0">
                <a:solidFill>
                  <a:schemeClr val="bg1"/>
                </a:solidFill>
                <a:latin typeface="DK More Or Less" pitchFamily="50" charset="0"/>
              </a:rPr>
              <a:t>Alistair Cockburn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B9F1B8-6131-49C3-BF23-3FFEE11AA5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2344" y="3356829"/>
            <a:ext cx="4510619" cy="3514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7625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09E87-D31C-4DBF-AEE4-2943F8312A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9638" y="341273"/>
            <a:ext cx="8372725" cy="922986"/>
          </a:xfrm>
        </p:spPr>
        <p:txBody>
          <a:bodyPr/>
          <a:lstStyle/>
          <a:p>
            <a:pPr algn="ctr"/>
            <a:r>
              <a:rPr lang="en-GB" dirty="0"/>
              <a:t>Many Benefits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1D78F7-9EE8-4AD4-A4B9-625C4ACF45D0}"/>
              </a:ext>
            </a:extLst>
          </p:cNvPr>
          <p:cNvSpPr txBox="1"/>
          <p:nvPr/>
        </p:nvSpPr>
        <p:spPr>
          <a:xfrm>
            <a:off x="655982" y="1606062"/>
            <a:ext cx="10880035" cy="473612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8000" dirty="0">
                <a:solidFill>
                  <a:srgbClr val="FBA627"/>
                </a:solidFill>
                <a:latin typeface="DK More Or Less" pitchFamily="50" charset="0"/>
              </a:rPr>
              <a:t>Hexagonal Architecture</a:t>
            </a:r>
          </a:p>
          <a:p>
            <a:pPr algn="ctr"/>
            <a:endParaRPr lang="en-US" sz="1000" dirty="0">
              <a:solidFill>
                <a:schemeClr val="bg1"/>
              </a:solidFill>
              <a:latin typeface="DK More Or Less" pitchFamily="50" charset="0"/>
            </a:endParaRPr>
          </a:p>
          <a:p>
            <a:pPr algn="ctr"/>
            <a:endParaRPr lang="en-US" sz="1000" dirty="0">
              <a:solidFill>
                <a:schemeClr val="bg1"/>
              </a:solidFill>
              <a:latin typeface="DK More Or Less" pitchFamily="50" charset="0"/>
            </a:endParaRPr>
          </a:p>
          <a:p>
            <a:pPr algn="ctr"/>
            <a:r>
              <a:rPr lang="en-US" sz="4400" dirty="0">
                <a:solidFill>
                  <a:schemeClr val="bg1"/>
                </a:solidFill>
                <a:latin typeface="DK More Or Less" pitchFamily="50" charset="0"/>
              </a:rPr>
              <a:t>Embrace change</a:t>
            </a:r>
          </a:p>
          <a:p>
            <a:pPr algn="ctr"/>
            <a:r>
              <a:rPr lang="en-US" sz="4400" dirty="0">
                <a:solidFill>
                  <a:schemeClr val="bg1"/>
                </a:solidFill>
                <a:latin typeface="Amsterdam Graffiti" panose="02000000000000000000" pitchFamily="2" charset="0"/>
              </a:rPr>
              <a:t>&gt;&gt;</a:t>
            </a:r>
            <a:r>
              <a:rPr lang="en-US" sz="4400" dirty="0">
                <a:solidFill>
                  <a:srgbClr val="FE9E34"/>
                </a:solidFill>
                <a:latin typeface="DK More Or Less" pitchFamily="50" charset="0"/>
              </a:rPr>
              <a:t> Protect your domain code </a:t>
            </a:r>
            <a:r>
              <a:rPr lang="en-US" sz="4400" dirty="0">
                <a:solidFill>
                  <a:schemeClr val="bg1"/>
                </a:solidFill>
                <a:latin typeface="Amsterdam Graffiti" panose="02000000000000000000" pitchFamily="2" charset="0"/>
              </a:rPr>
              <a:t>&lt;&lt;</a:t>
            </a:r>
            <a:r>
              <a:rPr lang="en-US" sz="4400" dirty="0">
                <a:solidFill>
                  <a:srgbClr val="FE9E34"/>
                </a:solidFill>
                <a:latin typeface="Amsterdam Graffiti" panose="02000000000000000000" pitchFamily="2" charset="0"/>
              </a:rPr>
              <a:t> </a:t>
            </a:r>
            <a:endParaRPr lang="en-US" sz="4400" dirty="0">
              <a:solidFill>
                <a:srgbClr val="FE9E34"/>
              </a:solidFill>
              <a:latin typeface="DK More Or Less" pitchFamily="50" charset="0"/>
            </a:endParaRPr>
          </a:p>
          <a:p>
            <a:pPr algn="ctr"/>
            <a:r>
              <a:rPr lang="en-US" sz="4400" dirty="0">
                <a:solidFill>
                  <a:schemeClr val="bg1"/>
                </a:solidFill>
                <a:latin typeface="DK More Or Less" pitchFamily="50" charset="0"/>
              </a:rPr>
              <a:t>Enforce testability</a:t>
            </a:r>
            <a:r>
              <a:rPr lang="en-US" sz="4400" dirty="0">
                <a:latin typeface="DK More Or Less" pitchFamily="50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393775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09E87-D31C-4DBF-AEE4-2943F8312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Hexagonal Architecture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C1E6C5-BC2D-4660-8607-924F6ABE6038}"/>
              </a:ext>
            </a:extLst>
          </p:cNvPr>
          <p:cNvSpPr txBox="1"/>
          <p:nvPr/>
        </p:nvSpPr>
        <p:spPr>
          <a:xfrm>
            <a:off x="655982" y="1806495"/>
            <a:ext cx="10880035" cy="453569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8000" dirty="0">
                <a:solidFill>
                  <a:schemeClr val="bg1"/>
                </a:solidFill>
                <a:latin typeface="DK More Or Less" pitchFamily="50" charset="0"/>
              </a:rPr>
              <a:t>How?</a:t>
            </a:r>
          </a:p>
        </p:txBody>
      </p:sp>
    </p:spTree>
    <p:extLst>
      <p:ext uri="{BB962C8B-B14F-4D97-AF65-F5344CB8AC3E}">
        <p14:creationId xmlns:p14="http://schemas.microsoft.com/office/powerpoint/2010/main" val="35795446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09E87-D31C-4DBF-AEE4-2943F8312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Hexagonal Architecture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21ADC7F-2834-4D2E-B637-3CB4605D07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0359" y="1706569"/>
            <a:ext cx="9111282" cy="5096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9916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09E87-D31C-4DBF-AEE4-2943F8312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Hexagonal Architecture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4663257-5CC4-4BE4-8E84-EABFB56A41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0800" y="1706400"/>
            <a:ext cx="9077649" cy="509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1128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09E87-D31C-4DBF-AEE4-2943F8312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Hexagonal Architecture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1F3275E-0E32-41ED-A193-DE240A2C0D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8265" y="1776808"/>
            <a:ext cx="8855470" cy="4950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5935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5261</TotalTime>
  <Words>262</Words>
  <Application>Microsoft Office PowerPoint</Application>
  <PresentationFormat>Widescreen</PresentationFormat>
  <Paragraphs>89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6" baseType="lpstr">
      <vt:lpstr>a•space Light</vt:lpstr>
      <vt:lpstr>Amsterdam Graffiti</vt:lpstr>
      <vt:lpstr>Arial</vt:lpstr>
      <vt:lpstr>Calibri</vt:lpstr>
      <vt:lpstr>Calibri Light</vt:lpstr>
      <vt:lpstr>DK More Or Less</vt:lpstr>
      <vt:lpstr>Office Theme</vt:lpstr>
      <vt:lpstr>Live coding session</vt:lpstr>
      <vt:lpstr>Hexagonal Architecture FTW!</vt:lpstr>
      <vt:lpstr>PowerPoint Presentation</vt:lpstr>
      <vt:lpstr>Hexagonal architecture</vt:lpstr>
      <vt:lpstr>Many Benefits</vt:lpstr>
      <vt:lpstr>Hexagonal Architecture</vt:lpstr>
      <vt:lpstr>Hexagonal Architecture</vt:lpstr>
      <vt:lpstr>Hexagonal Architecture</vt:lpstr>
      <vt:lpstr>Hexagonal Architecture</vt:lpstr>
      <vt:lpstr>Hexagonal Architecture</vt:lpstr>
      <vt:lpstr>Hexagonal Architecture</vt:lpstr>
      <vt:lpstr>Hexagonal Architecture</vt:lpstr>
      <vt:lpstr>Hexagonal Architecture</vt:lpstr>
      <vt:lpstr>Hexagonal Architecture</vt:lpstr>
      <vt:lpstr>Hexagonal Architecture</vt:lpstr>
      <vt:lpstr>Hexagonal Architecture</vt:lpstr>
      <vt:lpstr>Hexagonal Architecture</vt:lpstr>
      <vt:lpstr>Hexagonal Architecture</vt:lpstr>
      <vt:lpstr>Hexagonal Architecture</vt:lpstr>
      <vt:lpstr>Hexagonal Architecture</vt:lpstr>
      <vt:lpstr>A 3 steps initialization</vt:lpstr>
      <vt:lpstr>A 3 steps initialization</vt:lpstr>
      <vt:lpstr>A 3 steps initialization</vt:lpstr>
      <vt:lpstr>A 3 steps initialization</vt:lpstr>
      <vt:lpstr>Hexagonal Architecture</vt:lpstr>
      <vt:lpstr>Hexagonal Architecture</vt:lpstr>
      <vt:lpstr>PowerPoint Presentation</vt:lpstr>
      <vt:lpstr>Wrap-up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Thomas PIERRAIN</dc:creator>
  <cp:lastModifiedBy>Thomas PIERRAIN</cp:lastModifiedBy>
  <cp:revision>583</cp:revision>
  <dcterms:created xsi:type="dcterms:W3CDTF">2017-05-24T13:35:19Z</dcterms:created>
  <dcterms:modified xsi:type="dcterms:W3CDTF">2017-11-23T11:20:30Z</dcterms:modified>
</cp:coreProperties>
</file>